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27afd48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27afd48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27afd48d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27afd48d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27afd48d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27afd48d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latin typeface="Raleway"/>
              <a:ea typeface="Raleway"/>
              <a:cs typeface="Raleway"/>
              <a:sym typeface="Raleway"/>
            </a:endParaRPr>
          </a:p>
        </p:txBody>
      </p:sp>
      <p:sp>
        <p:nvSpPr>
          <p:cNvPr id="19" name="Google Shape;19;p2"/>
          <p:cNvSpPr txBox="1"/>
          <p:nvPr/>
        </p:nvSpPr>
        <p:spPr>
          <a:xfrm>
            <a:off x="55842" y="8295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BlueSky Team</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
        <p:nvSpPr>
          <p:cNvPr id="160" name="Google Shape;160;p16"/>
          <p:cNvSpPr txBox="1"/>
          <p:nvPr/>
        </p:nvSpPr>
        <p:spPr>
          <a:xfrm>
            <a:off x="55842" y="8295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lt1"/>
                </a:solidFill>
                <a:latin typeface="Raleway"/>
                <a:ea typeface="Raleway"/>
                <a:cs typeface="Raleway"/>
                <a:sym typeface="Raleway"/>
              </a:rPr>
              <a:t>BlueSky Team</a:t>
            </a:r>
            <a:endParaRPr b="1" sz="600">
              <a:solidFill>
                <a:schemeClr val="lt1"/>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1" name="Shape 161"/>
        <p:cNvGrpSpPr/>
        <p:nvPr/>
      </p:nvGrpSpPr>
      <p:grpSpPr>
        <a:xfrm>
          <a:off x="0" y="0"/>
          <a:ext cx="0" cy="0"/>
          <a:chOff x="0" y="0"/>
          <a:chExt cx="0" cy="0"/>
        </a:xfrm>
      </p:grpSpPr>
      <p:grpSp>
        <p:nvGrpSpPr>
          <p:cNvPr id="162" name="Google Shape;162;p17"/>
          <p:cNvGrpSpPr/>
          <p:nvPr/>
        </p:nvGrpSpPr>
        <p:grpSpPr>
          <a:xfrm>
            <a:off x="830392" y="1191256"/>
            <a:ext cx="745763" cy="45826"/>
            <a:chOff x="4580561" y="2589004"/>
            <a:chExt cx="1064464" cy="25200"/>
          </a:xfrm>
        </p:grpSpPr>
        <p:sp>
          <p:nvSpPr>
            <p:cNvPr id="163" name="Google Shape;16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6" name="Google Shape;16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7" name="Google Shape;167;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ctrTitle"/>
          </p:nvPr>
        </p:nvSpPr>
        <p:spPr>
          <a:xfrm>
            <a:off x="729450" y="1322450"/>
            <a:ext cx="8414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ROI Vision</a:t>
            </a:r>
            <a:endParaRPr sz="4800">
              <a:solidFill>
                <a:srgbClr val="000000"/>
              </a:solidFill>
            </a:endParaRPr>
          </a:p>
          <a:p>
            <a:pPr indent="0" lvl="0" marL="0" rtl="0" algn="l">
              <a:spcBef>
                <a:spcPts val="0"/>
              </a:spcBef>
              <a:spcAft>
                <a:spcPts val="0"/>
              </a:spcAft>
              <a:buNone/>
            </a:pPr>
            <a:r>
              <a:rPr lang="en-GB" sz="4000">
                <a:solidFill>
                  <a:srgbClr val="000000"/>
                </a:solidFill>
              </a:rPr>
              <a:t>Intelligent Project Analysis</a:t>
            </a:r>
            <a:endParaRPr sz="4000">
              <a:solidFill>
                <a:srgbClr val="000000"/>
              </a:solidFill>
            </a:endParaRPr>
          </a:p>
        </p:txBody>
      </p:sp>
      <p:sp>
        <p:nvSpPr>
          <p:cNvPr id="176" name="Google Shape;176;p18"/>
          <p:cNvSpPr txBox="1"/>
          <p:nvPr>
            <p:ph idx="1" type="subTitle"/>
          </p:nvPr>
        </p:nvSpPr>
        <p:spPr>
          <a:xfrm>
            <a:off x="729627" y="2791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Microsoft Innovation Challenge 2025</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Future Improvements</a:t>
            </a:r>
            <a:endParaRPr sz="800"/>
          </a:p>
        </p:txBody>
      </p:sp>
      <p:sp>
        <p:nvSpPr>
          <p:cNvPr id="251" name="Google Shape;251;p27"/>
          <p:cNvSpPr txBox="1"/>
          <p:nvPr>
            <p:ph type="title"/>
          </p:nvPr>
        </p:nvSpPr>
        <p:spPr>
          <a:xfrm>
            <a:off x="763075" y="2509750"/>
            <a:ext cx="162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Implement graphical visualizations of KPIs</a:t>
            </a:r>
            <a:endParaRPr sz="800">
              <a:solidFill>
                <a:srgbClr val="000000"/>
              </a:solidFill>
            </a:endParaRPr>
          </a:p>
        </p:txBody>
      </p:sp>
      <p:sp>
        <p:nvSpPr>
          <p:cNvPr id="252" name="Google Shape;252;p27"/>
          <p:cNvSpPr txBox="1"/>
          <p:nvPr>
            <p:ph type="title"/>
          </p:nvPr>
        </p:nvSpPr>
        <p:spPr>
          <a:xfrm>
            <a:off x="1849902" y="3766625"/>
            <a:ext cx="1392600" cy="2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Add support for more AI models</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sp>
        <p:nvSpPr>
          <p:cNvPr id="253" name="Google Shape;253;p27"/>
          <p:cNvSpPr txBox="1"/>
          <p:nvPr>
            <p:ph type="title"/>
          </p:nvPr>
        </p:nvSpPr>
        <p:spPr>
          <a:xfrm>
            <a:off x="2995975" y="2509750"/>
            <a:ext cx="15162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Create a dashboard with project history</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sp>
        <p:nvSpPr>
          <p:cNvPr id="254" name="Google Shape;254;p27"/>
          <p:cNvSpPr txBox="1"/>
          <p:nvPr>
            <p:ph type="title"/>
          </p:nvPr>
        </p:nvSpPr>
        <p:spPr>
          <a:xfrm>
            <a:off x="4069326" y="3766625"/>
            <a:ext cx="1695000" cy="2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Optimize application performance</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sp>
        <p:nvSpPr>
          <p:cNvPr id="255" name="Google Shape;255;p27"/>
          <p:cNvSpPr txBox="1"/>
          <p:nvPr>
            <p:ph type="title"/>
          </p:nvPr>
        </p:nvSpPr>
        <p:spPr>
          <a:xfrm>
            <a:off x="5214000" y="2481213"/>
            <a:ext cx="1565100" cy="2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Add attributes such as Sector and Region for detailed analysis</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pic>
        <p:nvPicPr>
          <p:cNvPr descr="shutterstock_429987889_edited.jpg" id="256" name="Google Shape;256;p27"/>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57" name="Google Shape;257;p27"/>
          <p:cNvGrpSpPr/>
          <p:nvPr/>
        </p:nvGrpSpPr>
        <p:grpSpPr>
          <a:xfrm>
            <a:off x="845575" y="3060165"/>
            <a:ext cx="92400" cy="411825"/>
            <a:chOff x="845575" y="2563700"/>
            <a:chExt cx="92400" cy="411825"/>
          </a:xfrm>
        </p:grpSpPr>
        <p:cxnSp>
          <p:nvCxnSpPr>
            <p:cNvPr id="258" name="Google Shape;258;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9" name="Google Shape;259;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27"/>
          <p:cNvGrpSpPr/>
          <p:nvPr/>
        </p:nvGrpSpPr>
        <p:grpSpPr>
          <a:xfrm rot="10800000">
            <a:off x="1915375" y="3339567"/>
            <a:ext cx="92400" cy="411825"/>
            <a:chOff x="2070100" y="2563700"/>
            <a:chExt cx="92400" cy="411825"/>
          </a:xfrm>
        </p:grpSpPr>
        <p:cxnSp>
          <p:nvCxnSpPr>
            <p:cNvPr id="261" name="Google Shape;261;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62" name="Google Shape;262;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7"/>
          <p:cNvGrpSpPr/>
          <p:nvPr/>
        </p:nvGrpSpPr>
        <p:grpSpPr>
          <a:xfrm>
            <a:off x="3061375" y="3060165"/>
            <a:ext cx="92400" cy="411825"/>
            <a:chOff x="845575" y="2563700"/>
            <a:chExt cx="92400" cy="411825"/>
          </a:xfrm>
        </p:grpSpPr>
        <p:cxnSp>
          <p:nvCxnSpPr>
            <p:cNvPr id="264" name="Google Shape;264;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65" name="Google Shape;265;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7"/>
          <p:cNvGrpSpPr/>
          <p:nvPr/>
        </p:nvGrpSpPr>
        <p:grpSpPr>
          <a:xfrm rot="10800000">
            <a:off x="4131175" y="3339567"/>
            <a:ext cx="92400" cy="411825"/>
            <a:chOff x="2070100" y="2563700"/>
            <a:chExt cx="92400" cy="411825"/>
          </a:xfrm>
        </p:grpSpPr>
        <p:cxnSp>
          <p:nvCxnSpPr>
            <p:cNvPr id="267" name="Google Shape;267;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68" name="Google Shape;268;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27"/>
          <p:cNvGrpSpPr/>
          <p:nvPr/>
        </p:nvGrpSpPr>
        <p:grpSpPr>
          <a:xfrm>
            <a:off x="5277175" y="3060165"/>
            <a:ext cx="92400" cy="411825"/>
            <a:chOff x="845575" y="2563700"/>
            <a:chExt cx="92400" cy="411825"/>
          </a:xfrm>
        </p:grpSpPr>
        <p:cxnSp>
          <p:nvCxnSpPr>
            <p:cNvPr id="270" name="Google Shape;270;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71" name="Google Shape;271;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7"/>
          <p:cNvSpPr txBox="1"/>
          <p:nvPr>
            <p:ph type="title"/>
          </p:nvPr>
        </p:nvSpPr>
        <p:spPr>
          <a:xfrm>
            <a:off x="6346976" y="3780950"/>
            <a:ext cx="1695000" cy="2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Use Azure Machine Learning for model training</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sp>
        <p:nvSpPr>
          <p:cNvPr id="273" name="Google Shape;273;p27"/>
          <p:cNvSpPr txBox="1"/>
          <p:nvPr>
            <p:ph type="title"/>
          </p:nvPr>
        </p:nvSpPr>
        <p:spPr>
          <a:xfrm>
            <a:off x="7491650" y="2495538"/>
            <a:ext cx="1565100" cy="2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000000"/>
                </a:solidFill>
              </a:rPr>
              <a:t>Store data in a database for persistence</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t/>
            </a:r>
            <a:endParaRPr sz="800">
              <a:solidFill>
                <a:srgbClr val="000000"/>
              </a:solidFill>
            </a:endParaRPr>
          </a:p>
        </p:txBody>
      </p:sp>
      <p:grpSp>
        <p:nvGrpSpPr>
          <p:cNvPr id="274" name="Google Shape;274;p27"/>
          <p:cNvGrpSpPr/>
          <p:nvPr/>
        </p:nvGrpSpPr>
        <p:grpSpPr>
          <a:xfrm rot="10800000">
            <a:off x="6408825" y="3353892"/>
            <a:ext cx="92400" cy="411825"/>
            <a:chOff x="2070100" y="2563700"/>
            <a:chExt cx="92400" cy="411825"/>
          </a:xfrm>
        </p:grpSpPr>
        <p:cxnSp>
          <p:nvCxnSpPr>
            <p:cNvPr id="275" name="Google Shape;275;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76" name="Google Shape;276;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7"/>
          <p:cNvGrpSpPr/>
          <p:nvPr/>
        </p:nvGrpSpPr>
        <p:grpSpPr>
          <a:xfrm>
            <a:off x="7554825" y="3074490"/>
            <a:ext cx="92400" cy="411825"/>
            <a:chOff x="845575" y="2563700"/>
            <a:chExt cx="92400" cy="411825"/>
          </a:xfrm>
        </p:grpSpPr>
        <p:cxnSp>
          <p:nvCxnSpPr>
            <p:cNvPr id="278" name="Google Shape;278;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79" name="Google Shape;279;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BlueSky</a:t>
            </a:r>
            <a:endParaRPr/>
          </a:p>
        </p:txBody>
      </p:sp>
      <p:sp>
        <p:nvSpPr>
          <p:cNvPr id="285" name="Google Shape;285;p28"/>
          <p:cNvSpPr txBox="1"/>
          <p:nvPr>
            <p:ph idx="1" type="body"/>
          </p:nvPr>
        </p:nvSpPr>
        <p:spPr>
          <a:xfrm>
            <a:off x="1086766" y="2158650"/>
            <a:ext cx="2832900" cy="105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sz="1100"/>
              <a:t>Julio Okuda</a:t>
            </a:r>
            <a:endParaRPr b="1" sz="1100"/>
          </a:p>
          <a:p>
            <a:pPr indent="-298450" lvl="0" marL="457200" rtl="0" algn="l">
              <a:spcBef>
                <a:spcPts val="0"/>
              </a:spcBef>
              <a:spcAft>
                <a:spcPts val="0"/>
              </a:spcAft>
              <a:buSzPts val="1100"/>
              <a:buChar char="●"/>
            </a:pPr>
            <a:r>
              <a:rPr b="1" lang="en-GB" sz="1100"/>
              <a:t>Rodrigo Tenório</a:t>
            </a:r>
            <a:endParaRPr b="1" sz="1100"/>
          </a:p>
          <a:p>
            <a:pPr indent="-298450" lvl="0" marL="457200" rtl="0" algn="l">
              <a:spcBef>
                <a:spcPts val="0"/>
              </a:spcBef>
              <a:spcAft>
                <a:spcPts val="0"/>
              </a:spcAft>
              <a:buSzPts val="1100"/>
              <a:buChar char="●"/>
            </a:pPr>
            <a:r>
              <a:rPr b="1" lang="en-GB" sz="1100"/>
              <a:t>Luiz Felipe Bom</a:t>
            </a:r>
            <a:endParaRPr b="1" sz="1100"/>
          </a:p>
          <a:p>
            <a:pPr indent="-298450" lvl="0" marL="457200" rtl="0" algn="l">
              <a:spcBef>
                <a:spcPts val="0"/>
              </a:spcBef>
              <a:spcAft>
                <a:spcPts val="0"/>
              </a:spcAft>
              <a:buSzPts val="1100"/>
              <a:buChar char="●"/>
            </a:pPr>
            <a:r>
              <a:rPr b="1" lang="en-GB" sz="1100"/>
              <a:t>João Breno</a:t>
            </a:r>
            <a:endParaRPr b="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82" name="Google Shape;182;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3" name="Google Shape;183;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Main problems</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Architecture</a:t>
            </a:r>
            <a:endParaRPr sz="1300">
              <a:solidFill>
                <a:srgbClr val="FFFFFF"/>
              </a:solidFill>
              <a:latin typeface="Raleway"/>
              <a:ea typeface="Raleway"/>
              <a:cs typeface="Raleway"/>
              <a:sym typeface="Raleway"/>
            </a:endParaRPr>
          </a:p>
        </p:txBody>
      </p:sp>
      <p:sp>
        <p:nvSpPr>
          <p:cNvPr id="186" name="Google Shape;186;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Workflow</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Input data</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Output data</a:t>
            </a:r>
            <a:endParaRPr sz="1300">
              <a:solidFill>
                <a:srgbClr val="FFFFFF"/>
              </a:solidFill>
              <a:latin typeface="Raleway"/>
              <a:ea typeface="Raleway"/>
              <a:cs typeface="Raleway"/>
              <a:sym typeface="Raleway"/>
            </a:endParaRPr>
          </a:p>
        </p:txBody>
      </p:sp>
      <p:sp>
        <p:nvSpPr>
          <p:cNvPr id="189" name="Google Shape;189;p19"/>
          <p:cNvSpPr txBox="1"/>
          <p:nvPr/>
        </p:nvSpPr>
        <p:spPr>
          <a:xfrm>
            <a:off x="3448423" y="3508325"/>
            <a:ext cx="2028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Future Improvements</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5" name="Google Shape;195;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Project change management faces recurring challenges, and these factors can compromise the implementation and success of new initiatives. In this presentation, we will introduce an AI-based tool that helps predict risks and mitigate failures, enabling more efficient and effective project management.</a:t>
            </a:r>
            <a:endParaRPr sz="1100"/>
          </a:p>
        </p:txBody>
      </p:sp>
      <p:pic>
        <p:nvPicPr>
          <p:cNvPr descr="shutterstock_429987889_edited.jpg" id="196" name="Google Shape;196;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Main Problems</a:t>
            </a:r>
            <a:endParaRPr/>
          </a:p>
        </p:txBody>
      </p:sp>
      <p:sp>
        <p:nvSpPr>
          <p:cNvPr id="202" name="Google Shape;202;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3" name="Google Shape;203;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Lack of Proper Planning: </a:t>
            </a:r>
            <a:r>
              <a:rPr lang="en-GB" sz="1100"/>
              <a:t>Implementing complex systems, such as ERPs, without detailed and realistic planning can lead to significant failures.</a:t>
            </a:r>
            <a:endParaRPr sz="1100"/>
          </a:p>
        </p:txBody>
      </p:sp>
      <p:sp>
        <p:nvSpPr>
          <p:cNvPr id="204" name="Google Shape;204;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5" name="Google Shape;205;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Underestimation of Complexity: </a:t>
            </a:r>
            <a:r>
              <a:rPr lang="en-GB" sz="1100"/>
              <a:t>Ignoring the depth and scope of necessary changes can result in operational issues and internal resistance.</a:t>
            </a:r>
            <a:endParaRPr sz="1100"/>
          </a:p>
        </p:txBody>
      </p:sp>
      <p:sp>
        <p:nvSpPr>
          <p:cNvPr id="206" name="Google Shape;206;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7" name="Google Shape;207;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Inefficient Communication: </a:t>
            </a:r>
            <a:r>
              <a:rPr lang="en-GB" sz="1100"/>
              <a:t>A lack of clear and continuous communication during the change process can cause confusion and misalignment among teams.</a:t>
            </a:r>
            <a:endParaRPr sz="1100"/>
          </a:p>
        </p:txBody>
      </p:sp>
      <p:sp>
        <p:nvSpPr>
          <p:cNvPr id="208" name="Google Shape;208;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9" name="Google Shape;209;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Insufficient Training: </a:t>
            </a:r>
            <a:r>
              <a:rPr lang="en-GB" sz="1100"/>
              <a:t>Failing to provide adequate training to employees on new systems or processes can undermine the effectiveness of the change.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3" name="Shape 213"/>
        <p:cNvGrpSpPr/>
        <p:nvPr/>
      </p:nvGrpSpPr>
      <p:grpSpPr>
        <a:xfrm>
          <a:off x="0" y="0"/>
          <a:ext cx="0" cy="0"/>
          <a:chOff x="0" y="0"/>
          <a:chExt cx="0" cy="0"/>
        </a:xfrm>
      </p:grpSpPr>
      <p:sp>
        <p:nvSpPr>
          <p:cNvPr id="214" name="Google Shape;214;p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5" name="Google Shape;215;p22"/>
          <p:cNvSpPr txBox="1"/>
          <p:nvPr>
            <p:ph idx="4294967295" type="body"/>
          </p:nvPr>
        </p:nvSpPr>
        <p:spPr>
          <a:xfrm>
            <a:off x="729450" y="1749350"/>
            <a:ext cx="75753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300">
                <a:solidFill>
                  <a:srgbClr val="FFFFFF"/>
                </a:solidFill>
              </a:rPr>
              <a:t>The </a:t>
            </a:r>
            <a:r>
              <a:rPr b="1" lang="en-GB" sz="2300">
                <a:solidFill>
                  <a:srgbClr val="FFFFFF"/>
                </a:solidFill>
              </a:rPr>
              <a:t>ROI Vision</a:t>
            </a:r>
            <a:r>
              <a:rPr lang="en-GB" sz="2300">
                <a:solidFill>
                  <a:srgbClr val="FFFFFF"/>
                </a:solidFill>
              </a:rPr>
              <a:t> tool aims to facilitate strategic decision-making by providing accurate insights and practical recommendations, </a:t>
            </a:r>
            <a:r>
              <a:rPr b="1" lang="en-GB" sz="2300">
                <a:solidFill>
                  <a:srgbClr val="FFFFFF"/>
                </a:solidFill>
              </a:rPr>
              <a:t>enabling an objective assessment of investment feasibility and returns</a:t>
            </a:r>
            <a:r>
              <a:rPr lang="en-GB" sz="2300">
                <a:solidFill>
                  <a:srgbClr val="FFFFFF"/>
                </a:solidFill>
              </a:rPr>
              <a:t>.</a:t>
            </a:r>
            <a:endParaRPr sz="23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b="0"/>
          </a:p>
        </p:txBody>
      </p:sp>
      <p:sp>
        <p:nvSpPr>
          <p:cNvPr id="221" name="Google Shape;221;p23"/>
          <p:cNvSpPr txBox="1"/>
          <p:nvPr>
            <p:ph idx="1" type="body"/>
          </p:nvPr>
        </p:nvSpPr>
        <p:spPr>
          <a:xfrm>
            <a:off x="721225" y="1976925"/>
            <a:ext cx="7708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project employs Python 3.12+, Streamlit 1.39.0+, Azure OpenAI, and CrewAI to create an interactive web application for financial KPI analysis. Users input project data via the Streamlit interface, which is processed by CrewAI's autonomous agents to validate data, compute KPIs, and generate insights. Azure OpenAI enhances these insights with advanced natural language processing, delivering comprehensive analyses to the user.</a:t>
            </a:r>
            <a:endParaRPr sz="1000">
              <a:solidFill>
                <a:schemeClr val="dk2"/>
              </a:solidFill>
            </a:endParaRPr>
          </a:p>
        </p:txBody>
      </p:sp>
      <p:pic>
        <p:nvPicPr>
          <p:cNvPr id="222" name="Google Shape;222;p23"/>
          <p:cNvPicPr preferRelativeResize="0"/>
          <p:nvPr/>
        </p:nvPicPr>
        <p:blipFill>
          <a:blip r:embed="rId3">
            <a:alphaModFix/>
          </a:blip>
          <a:stretch>
            <a:fillRect/>
          </a:stretch>
        </p:blipFill>
        <p:spPr>
          <a:xfrm>
            <a:off x="1213225" y="2908575"/>
            <a:ext cx="6717548" cy="204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a:t>
            </a:r>
            <a:endParaRPr b="0"/>
          </a:p>
        </p:txBody>
      </p:sp>
      <p:sp>
        <p:nvSpPr>
          <p:cNvPr id="228" name="Google Shape;228;p24"/>
          <p:cNvSpPr txBox="1"/>
          <p:nvPr>
            <p:ph idx="1" type="body"/>
          </p:nvPr>
        </p:nvSpPr>
        <p:spPr>
          <a:xfrm>
            <a:off x="721225" y="1976925"/>
            <a:ext cx="74973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CrewAI framework orchestrates a team of three specialized AI agents, each fulfilling a distinct role to analyze financial data effectively:​</a:t>
            </a:r>
            <a:endParaRPr sz="1100"/>
          </a:p>
        </p:txBody>
      </p:sp>
      <p:sp>
        <p:nvSpPr>
          <p:cNvPr id="229" name="Google Shape;229;p24"/>
          <p:cNvSpPr/>
          <p:nvPr/>
        </p:nvSpPr>
        <p:spPr>
          <a:xfrm>
            <a:off x="280950" y="2601100"/>
            <a:ext cx="2588100" cy="2251200"/>
          </a:xfrm>
          <a:prstGeom prst="roundRect">
            <a:avLst>
              <a:gd fmla="val 16667" name="adj"/>
            </a:avLst>
          </a:prstGeom>
          <a:solidFill>
            <a:srgbClr val="1A9988"/>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GB" sz="1300">
                <a:solidFill>
                  <a:schemeClr val="lt1"/>
                </a:solidFill>
                <a:latin typeface="Lato"/>
                <a:ea typeface="Lato"/>
                <a:cs typeface="Lato"/>
                <a:sym typeface="Lato"/>
              </a:rPr>
              <a:t>1. Data Validation Agent</a:t>
            </a:r>
            <a:endParaRPr b="1" sz="13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Role:</a:t>
            </a:r>
            <a:r>
              <a:rPr lang="en-GB" sz="1100">
                <a:solidFill>
                  <a:schemeClr val="lt1"/>
                </a:solidFill>
                <a:latin typeface="Lato"/>
                <a:ea typeface="Lato"/>
                <a:cs typeface="Lato"/>
                <a:sym typeface="Lato"/>
              </a:rPr>
              <a:t> Ensures the accuracy and completeness of input data.​</a:t>
            </a:r>
            <a:endParaRPr sz="11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Function: </a:t>
            </a:r>
            <a:r>
              <a:rPr lang="en-GB" sz="1100">
                <a:solidFill>
                  <a:schemeClr val="lt1"/>
                </a:solidFill>
                <a:latin typeface="Lato"/>
                <a:ea typeface="Lato"/>
                <a:cs typeface="Lato"/>
                <a:sym typeface="Lato"/>
              </a:rPr>
              <a:t>Checks for missing values, inconsistencies, or anomalies in the provided data, ensuring that subsequent analyses are based on reliable information.​</a:t>
            </a:r>
            <a:endParaRPr>
              <a:solidFill>
                <a:schemeClr val="lt1"/>
              </a:solidFill>
              <a:latin typeface="Lato"/>
              <a:ea typeface="Lato"/>
              <a:cs typeface="Lato"/>
              <a:sym typeface="Lato"/>
            </a:endParaRPr>
          </a:p>
        </p:txBody>
      </p:sp>
      <p:sp>
        <p:nvSpPr>
          <p:cNvPr id="230" name="Google Shape;230;p24"/>
          <p:cNvSpPr/>
          <p:nvPr/>
        </p:nvSpPr>
        <p:spPr>
          <a:xfrm>
            <a:off x="3276400" y="2601100"/>
            <a:ext cx="2588100" cy="2251200"/>
          </a:xfrm>
          <a:prstGeom prst="roundRect">
            <a:avLst>
              <a:gd fmla="val 16667" name="adj"/>
            </a:avLst>
          </a:prstGeom>
          <a:solidFill>
            <a:srgbClr val="1A9988"/>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GB" sz="1300">
                <a:solidFill>
                  <a:schemeClr val="lt1"/>
                </a:solidFill>
                <a:latin typeface="Lato"/>
                <a:ea typeface="Lato"/>
                <a:cs typeface="Lato"/>
                <a:sym typeface="Lato"/>
              </a:rPr>
              <a:t>2. KPI Calculation Agent</a:t>
            </a:r>
            <a:endParaRPr b="1" sz="13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Role:</a:t>
            </a:r>
            <a:r>
              <a:rPr lang="en-GB" sz="1100">
                <a:solidFill>
                  <a:schemeClr val="lt1"/>
                </a:solidFill>
                <a:latin typeface="Lato"/>
                <a:ea typeface="Lato"/>
                <a:cs typeface="Lato"/>
                <a:sym typeface="Lato"/>
              </a:rPr>
              <a:t> Computes key financial performance indicators.​</a:t>
            </a:r>
            <a:endParaRPr sz="11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Function:</a:t>
            </a:r>
            <a:r>
              <a:rPr lang="en-GB" sz="1100">
                <a:solidFill>
                  <a:schemeClr val="lt1"/>
                </a:solidFill>
                <a:latin typeface="Lato"/>
                <a:ea typeface="Lato"/>
                <a:cs typeface="Lato"/>
                <a:sym typeface="Lato"/>
              </a:rPr>
              <a:t> Processes the validated data to calculate essential metrics such as ROI, NPV, and IRR, providing a quantitative basis for project evaluation.​</a:t>
            </a:r>
            <a:endParaRPr>
              <a:solidFill>
                <a:schemeClr val="lt1"/>
              </a:solidFill>
              <a:latin typeface="Lato"/>
              <a:ea typeface="Lato"/>
              <a:cs typeface="Lato"/>
              <a:sym typeface="Lato"/>
            </a:endParaRPr>
          </a:p>
        </p:txBody>
      </p:sp>
      <p:sp>
        <p:nvSpPr>
          <p:cNvPr id="231" name="Google Shape;231;p24"/>
          <p:cNvSpPr/>
          <p:nvPr/>
        </p:nvSpPr>
        <p:spPr>
          <a:xfrm>
            <a:off x="6271850" y="2601100"/>
            <a:ext cx="2588100" cy="2251200"/>
          </a:xfrm>
          <a:prstGeom prst="roundRect">
            <a:avLst>
              <a:gd fmla="val 16667" name="adj"/>
            </a:avLst>
          </a:prstGeom>
          <a:solidFill>
            <a:srgbClr val="1A998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3. Insight Generation Agent</a:t>
            </a:r>
            <a:endParaRPr b="1" sz="13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Role: </a:t>
            </a:r>
            <a:r>
              <a:rPr lang="en-GB" sz="1100">
                <a:solidFill>
                  <a:schemeClr val="lt1"/>
                </a:solidFill>
                <a:latin typeface="Lato"/>
                <a:ea typeface="Lato"/>
                <a:cs typeface="Lato"/>
                <a:sym typeface="Lato"/>
              </a:rPr>
              <a:t>Interprets calculated KPIs to offer actionable insights.​</a:t>
            </a:r>
            <a:endParaRPr sz="1100">
              <a:solidFill>
                <a:schemeClr val="lt1"/>
              </a:solidFill>
              <a:latin typeface="Lato"/>
              <a:ea typeface="Lato"/>
              <a:cs typeface="Lato"/>
              <a:sym typeface="Lato"/>
            </a:endParaRPr>
          </a:p>
          <a:p>
            <a:pPr indent="0" lvl="0" marL="0" rtl="0" algn="l">
              <a:lnSpc>
                <a:spcPct val="115000"/>
              </a:lnSpc>
              <a:spcBef>
                <a:spcPts val="1000"/>
              </a:spcBef>
              <a:spcAft>
                <a:spcPts val="0"/>
              </a:spcAft>
              <a:buNone/>
            </a:pPr>
            <a:r>
              <a:rPr b="1" lang="en-GB" sz="1100">
                <a:solidFill>
                  <a:schemeClr val="lt1"/>
                </a:solidFill>
                <a:latin typeface="Lato"/>
                <a:ea typeface="Lato"/>
                <a:cs typeface="Lato"/>
                <a:sym typeface="Lato"/>
              </a:rPr>
              <a:t>Function: </a:t>
            </a:r>
            <a:r>
              <a:rPr lang="en-GB" sz="1100">
                <a:solidFill>
                  <a:schemeClr val="lt1"/>
                </a:solidFill>
                <a:latin typeface="Lato"/>
                <a:ea typeface="Lato"/>
                <a:cs typeface="Lato"/>
                <a:sym typeface="Lato"/>
              </a:rPr>
              <a:t>Analyzes the financial metrics to generate recommendations and observations, aiding stakeholders in making informed decisions.​</a:t>
            </a:r>
            <a:endParaRPr>
              <a:solidFill>
                <a:schemeClr val="lt1"/>
              </a:solidFill>
              <a:latin typeface="Lato"/>
              <a:ea typeface="Lato"/>
              <a:cs typeface="Lato"/>
              <a:sym typeface="Lato"/>
            </a:endParaRPr>
          </a:p>
        </p:txBody>
      </p:sp>
      <p:cxnSp>
        <p:nvCxnSpPr>
          <p:cNvPr id="232" name="Google Shape;232;p24"/>
          <p:cNvCxnSpPr>
            <a:stCxn id="229" idx="3"/>
            <a:endCxn id="230" idx="1"/>
          </p:cNvCxnSpPr>
          <p:nvPr/>
        </p:nvCxnSpPr>
        <p:spPr>
          <a:xfrm>
            <a:off x="2869050" y="3726700"/>
            <a:ext cx="407400" cy="0"/>
          </a:xfrm>
          <a:prstGeom prst="straightConnector1">
            <a:avLst/>
          </a:prstGeom>
          <a:noFill/>
          <a:ln cap="flat" cmpd="sng" w="19050">
            <a:solidFill>
              <a:schemeClr val="accent3"/>
            </a:solidFill>
            <a:prstDash val="solid"/>
            <a:round/>
            <a:headEnd len="med" w="med" type="none"/>
            <a:tailEnd len="med" w="med" type="none"/>
          </a:ln>
        </p:spPr>
      </p:cxnSp>
      <p:cxnSp>
        <p:nvCxnSpPr>
          <p:cNvPr id="233" name="Google Shape;233;p24"/>
          <p:cNvCxnSpPr/>
          <p:nvPr/>
        </p:nvCxnSpPr>
        <p:spPr>
          <a:xfrm>
            <a:off x="5864500" y="3726700"/>
            <a:ext cx="4074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Input Data</a:t>
            </a:r>
            <a:endParaRPr/>
          </a:p>
        </p:txBody>
      </p:sp>
      <p:sp>
        <p:nvSpPr>
          <p:cNvPr id="239" name="Google Shape;239;p25"/>
          <p:cNvSpPr txBox="1"/>
          <p:nvPr>
            <p:ph idx="1" type="body"/>
          </p:nvPr>
        </p:nvSpPr>
        <p:spPr>
          <a:xfrm>
            <a:off x="730000" y="1953800"/>
            <a:ext cx="8075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To perform a comprehensive financial analysis, the application requires users to provide the following input data:</a:t>
            </a:r>
            <a:endParaRPr sz="1100">
              <a:solidFill>
                <a:srgbClr val="000000"/>
              </a:solidFill>
              <a:latin typeface="Arial"/>
              <a:ea typeface="Arial"/>
              <a:cs typeface="Arial"/>
              <a:sym typeface="Arial"/>
            </a:endParaRPr>
          </a:p>
          <a:p>
            <a:pPr indent="-298450" lvl="0" marL="457200" marR="0" rtl="0" algn="l">
              <a:lnSpc>
                <a:spcPct val="115000"/>
              </a:lnSpc>
              <a:spcBef>
                <a:spcPts val="1000"/>
              </a:spcBef>
              <a:spcAft>
                <a:spcPts val="0"/>
              </a:spcAft>
              <a:buClr>
                <a:srgbClr val="000000"/>
              </a:buClr>
              <a:buSzPts val="1100"/>
              <a:buFont typeface="Arial"/>
              <a:buChar char="●"/>
            </a:pPr>
            <a:r>
              <a:rPr b="1" lang="en-GB" sz="1100"/>
              <a:t>Project Name: </a:t>
            </a:r>
            <a:r>
              <a:rPr lang="en-GB" sz="1100"/>
              <a:t>A unique identifier for the project under evaluation.</a:t>
            </a:r>
            <a:endParaRPr sz="1100"/>
          </a:p>
          <a:p>
            <a:pPr indent="-298450" lvl="0" marL="457200" marR="0" rtl="0" algn="l">
              <a:lnSpc>
                <a:spcPct val="115000"/>
              </a:lnSpc>
              <a:spcBef>
                <a:spcPts val="0"/>
              </a:spcBef>
              <a:spcAft>
                <a:spcPts val="0"/>
              </a:spcAft>
              <a:buClr>
                <a:srgbClr val="000000"/>
              </a:buClr>
              <a:buSzPts val="1100"/>
              <a:buFont typeface="Arial"/>
              <a:buChar char="●"/>
            </a:pPr>
            <a:r>
              <a:rPr b="1" lang="en-GB" sz="1100"/>
              <a:t>Initial Investment: </a:t>
            </a:r>
            <a:r>
              <a:rPr lang="en-GB" sz="1100"/>
              <a:t>The amount of capital initially invested in the project.</a:t>
            </a:r>
            <a:endParaRPr sz="1100"/>
          </a:p>
          <a:p>
            <a:pPr indent="-298450" lvl="0" marL="457200" marR="0" rtl="0" algn="l">
              <a:lnSpc>
                <a:spcPct val="115000"/>
              </a:lnSpc>
              <a:spcBef>
                <a:spcPts val="0"/>
              </a:spcBef>
              <a:spcAft>
                <a:spcPts val="0"/>
              </a:spcAft>
              <a:buClr>
                <a:srgbClr val="000000"/>
              </a:buClr>
              <a:buSzPts val="1100"/>
              <a:buFont typeface="Arial"/>
              <a:buChar char="●"/>
            </a:pPr>
            <a:r>
              <a:rPr b="1" lang="en-GB" sz="1100"/>
              <a:t>Expected Annual Revenues: </a:t>
            </a:r>
            <a:r>
              <a:rPr lang="en-GB" sz="1100"/>
              <a:t>Projected yearly income generated by the project.</a:t>
            </a:r>
            <a:endParaRPr sz="1100"/>
          </a:p>
          <a:p>
            <a:pPr indent="-298450" lvl="0" marL="457200" marR="0" rtl="0" algn="l">
              <a:lnSpc>
                <a:spcPct val="115000"/>
              </a:lnSpc>
              <a:spcBef>
                <a:spcPts val="0"/>
              </a:spcBef>
              <a:spcAft>
                <a:spcPts val="0"/>
              </a:spcAft>
              <a:buClr>
                <a:srgbClr val="000000"/>
              </a:buClr>
              <a:buSzPts val="1100"/>
              <a:buFont typeface="Arial"/>
              <a:buChar char="●"/>
            </a:pPr>
            <a:r>
              <a:rPr b="1" lang="en-GB" sz="1100"/>
              <a:t>Expected Annual Expenses: </a:t>
            </a:r>
            <a:r>
              <a:rPr lang="en-GB" sz="1100"/>
              <a:t>Anticipated yearly operational costs associated with the project.</a:t>
            </a:r>
            <a:endParaRPr sz="1100"/>
          </a:p>
          <a:p>
            <a:pPr indent="-298450" lvl="0" marL="457200" marR="0" rtl="0" algn="l">
              <a:lnSpc>
                <a:spcPct val="115000"/>
              </a:lnSpc>
              <a:spcBef>
                <a:spcPts val="0"/>
              </a:spcBef>
              <a:spcAft>
                <a:spcPts val="0"/>
              </a:spcAft>
              <a:buClr>
                <a:srgbClr val="000000"/>
              </a:buClr>
              <a:buSzPts val="1100"/>
              <a:buFont typeface="Arial"/>
              <a:buChar char="●"/>
            </a:pPr>
            <a:r>
              <a:rPr b="1" lang="en-GB" sz="1100"/>
              <a:t>Discount Rate: </a:t>
            </a:r>
            <a:r>
              <a:rPr lang="en-GB" sz="1100"/>
              <a:t>The rate used to calculate the present value of future cash flows.</a:t>
            </a:r>
            <a:endParaRPr sz="1100"/>
          </a:p>
          <a:p>
            <a:pPr indent="-298450" lvl="0" marL="457200" marR="0" rtl="0" algn="l">
              <a:lnSpc>
                <a:spcPct val="115000"/>
              </a:lnSpc>
              <a:spcBef>
                <a:spcPts val="0"/>
              </a:spcBef>
              <a:spcAft>
                <a:spcPts val="0"/>
              </a:spcAft>
              <a:buClr>
                <a:srgbClr val="000000"/>
              </a:buClr>
              <a:buSzPts val="1100"/>
              <a:buFont typeface="Arial"/>
              <a:buChar char="●"/>
            </a:pPr>
            <a:r>
              <a:rPr b="1" lang="en-GB" sz="1100"/>
              <a:t>Analysis Period (in years): </a:t>
            </a:r>
            <a:r>
              <a:rPr lang="en-GB" sz="1100"/>
              <a:t>The time frame over which the financial performance of the project will be assessed.</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GB" sz="1100"/>
              <a:t>These inputs enable the application to calculate key financial performance indicators such as Return on Investment (ROI), Net Present Value (NPV), and Internal Rate of Return (IRR), providing valuable insights to inform strategic decision-making.</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p>
          <a:p>
            <a:pPr indent="0" lvl="0" marL="0" rtl="0" algn="l">
              <a:spcBef>
                <a:spcPts val="120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Output </a:t>
            </a:r>
            <a:r>
              <a:rPr lang="en-GB">
                <a:solidFill>
                  <a:srgbClr val="000000"/>
                </a:solidFill>
              </a:rPr>
              <a:t>Data</a:t>
            </a:r>
            <a:endParaRPr/>
          </a:p>
        </p:txBody>
      </p:sp>
      <p:sp>
        <p:nvSpPr>
          <p:cNvPr id="245" name="Google Shape;245;p26"/>
          <p:cNvSpPr txBox="1"/>
          <p:nvPr>
            <p:ph idx="1" type="body"/>
          </p:nvPr>
        </p:nvSpPr>
        <p:spPr>
          <a:xfrm>
            <a:off x="730000" y="1953800"/>
            <a:ext cx="8075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595974"/>
                </a:solidFill>
              </a:rPr>
              <a:t>After processing the input data, the application provides the following essential financial results:</a:t>
            </a:r>
            <a:endParaRPr sz="1100">
              <a:solidFill>
                <a:srgbClr val="595974"/>
              </a:solidFill>
            </a:endParaRPr>
          </a:p>
          <a:p>
            <a:pPr indent="0" lvl="0" marL="0" rtl="0" algn="l">
              <a:spcBef>
                <a:spcPts val="0"/>
              </a:spcBef>
              <a:spcAft>
                <a:spcPts val="0"/>
              </a:spcAft>
              <a:buNone/>
            </a:pPr>
            <a:r>
              <a:t/>
            </a:r>
            <a:endParaRPr sz="1100">
              <a:solidFill>
                <a:srgbClr val="595974"/>
              </a:solidFill>
            </a:endParaRPr>
          </a:p>
          <a:p>
            <a:pPr indent="-298450" lvl="0" marL="457200" rtl="0" algn="l">
              <a:spcBef>
                <a:spcPts val="0"/>
              </a:spcBef>
              <a:spcAft>
                <a:spcPts val="0"/>
              </a:spcAft>
              <a:buClr>
                <a:srgbClr val="595974"/>
              </a:buClr>
              <a:buSzPts val="1100"/>
              <a:buFont typeface="Arial"/>
              <a:buChar char="●"/>
            </a:pPr>
            <a:r>
              <a:rPr b="1" lang="en-GB" sz="1100">
                <a:solidFill>
                  <a:srgbClr val="595974"/>
                </a:solidFill>
              </a:rPr>
              <a:t>Return on Investment (ROI):</a:t>
            </a:r>
            <a:r>
              <a:rPr lang="en-GB" sz="1100">
                <a:solidFill>
                  <a:srgbClr val="595974"/>
                </a:solidFill>
              </a:rPr>
              <a:t> Measures the profitability of the investment, indicating the return obtained relative to the capital invested.</a:t>
            </a:r>
            <a:endParaRPr sz="1100">
              <a:solidFill>
                <a:srgbClr val="595974"/>
              </a:solidFill>
            </a:endParaRPr>
          </a:p>
          <a:p>
            <a:pPr indent="-298450" lvl="0" marL="457200" rtl="0" algn="l">
              <a:spcBef>
                <a:spcPts val="0"/>
              </a:spcBef>
              <a:spcAft>
                <a:spcPts val="0"/>
              </a:spcAft>
              <a:buClr>
                <a:srgbClr val="595974"/>
              </a:buClr>
              <a:buSzPts val="1100"/>
              <a:buFont typeface="Arial"/>
              <a:buChar char="●"/>
            </a:pPr>
            <a:r>
              <a:rPr b="1" lang="en-GB" sz="1100">
                <a:solidFill>
                  <a:srgbClr val="595974"/>
                </a:solidFill>
              </a:rPr>
              <a:t>Net Present Value (NPV):</a:t>
            </a:r>
            <a:r>
              <a:rPr lang="en-GB" sz="1100">
                <a:solidFill>
                  <a:srgbClr val="595974"/>
                </a:solidFill>
              </a:rPr>
              <a:t> Assesses the project's feasibility by calculating the difference between the present value of future cash flows and the initial investment.</a:t>
            </a:r>
            <a:endParaRPr sz="1100">
              <a:solidFill>
                <a:srgbClr val="595974"/>
              </a:solidFill>
            </a:endParaRPr>
          </a:p>
          <a:p>
            <a:pPr indent="-298450" lvl="0" marL="457200" rtl="0" algn="l">
              <a:spcBef>
                <a:spcPts val="0"/>
              </a:spcBef>
              <a:spcAft>
                <a:spcPts val="0"/>
              </a:spcAft>
              <a:buClr>
                <a:srgbClr val="595974"/>
              </a:buClr>
              <a:buSzPts val="1100"/>
              <a:buFont typeface="Arial"/>
              <a:buChar char="●"/>
            </a:pPr>
            <a:r>
              <a:rPr b="1" lang="en-GB" sz="1100">
                <a:solidFill>
                  <a:srgbClr val="595974"/>
                </a:solidFill>
              </a:rPr>
              <a:t>Internal Rate of Return (IRR):</a:t>
            </a:r>
            <a:r>
              <a:rPr lang="en-GB" sz="1100">
                <a:solidFill>
                  <a:srgbClr val="595974"/>
                </a:solidFill>
              </a:rPr>
              <a:t> Determines the discount rate that makes the NPV equal to zero, aiding in the comparison of projects with different return profiles.</a:t>
            </a:r>
            <a:br>
              <a:rPr lang="en-GB" sz="1100">
                <a:solidFill>
                  <a:srgbClr val="595974"/>
                </a:solidFill>
              </a:rPr>
            </a:br>
            <a:endParaRPr sz="1100">
              <a:solidFill>
                <a:srgbClr val="595974"/>
              </a:solidFill>
            </a:endParaRPr>
          </a:p>
          <a:p>
            <a:pPr indent="0" lvl="0" marL="0" rtl="0" algn="l">
              <a:spcBef>
                <a:spcPts val="0"/>
              </a:spcBef>
              <a:spcAft>
                <a:spcPts val="0"/>
              </a:spcAft>
              <a:buNone/>
            </a:pPr>
            <a:r>
              <a:rPr lang="en-GB" sz="1100">
                <a:solidFill>
                  <a:srgbClr val="595974"/>
                </a:solidFill>
              </a:rPr>
              <a:t>These indicators offer a clear view of the project's financial viability, supporting informed strategic decisions.</a:t>
            </a:r>
            <a:endParaRPr sz="1100"/>
          </a:p>
          <a:p>
            <a:pPr indent="0" lvl="0" marL="0" rtl="0" algn="l">
              <a:spcBef>
                <a:spcPts val="1200"/>
              </a:spcBef>
              <a:spcAft>
                <a:spcPts val="0"/>
              </a:spcAft>
              <a:buNone/>
            </a:pPr>
            <a:r>
              <a:t/>
            </a:r>
            <a:endParaRPr sz="1100"/>
          </a:p>
          <a:p>
            <a:pPr indent="0" lvl="0" marL="0" rtl="0" algn="l">
              <a:spcBef>
                <a:spcPts val="12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